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311" r:id="rId5"/>
    <p:sldId id="312" r:id="rId6"/>
    <p:sldId id="313" r:id="rId7"/>
    <p:sldId id="314" r:id="rId8"/>
    <p:sldId id="317" r:id="rId9"/>
    <p:sldId id="315" r:id="rId10"/>
    <p:sldId id="316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312"/>
            <p14:sldId id="313"/>
            <p14:sldId id="314"/>
            <p14:sldId id="317"/>
            <p14:sldId id="315"/>
            <p14:sldId id="316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86383" autoAdjust="0"/>
  </p:normalViewPr>
  <p:slideViewPr>
    <p:cSldViewPr snapToGrid="0">
      <p:cViewPr varScale="1">
        <p:scale>
          <a:sx n="105" d="100"/>
          <a:sy n="105" d="100"/>
        </p:scale>
        <p:origin x="36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8/11/24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8/11/24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8/11/24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8/11/24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8/11/24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8/11/24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8/11/24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8/11/24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8/11/24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8/11/24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8/11/24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11/08/2024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/>
          </a:bodyPr>
          <a:lstStyle/>
          <a:p>
            <a:r>
              <a:rPr lang="en-US" sz="2800" dirty="0"/>
              <a:t>Natural Language Processing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BHI Youth Awards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ACCA9-7359-C66B-E261-C68A6599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Content Placeholder 9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73DA327D-D29C-65CE-C139-462AC70DC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" r="1" b="35950"/>
          <a:stretch/>
        </p:blipFill>
        <p:spPr>
          <a:xfrm>
            <a:off x="480000" y="1088721"/>
            <a:ext cx="4149333" cy="3751503"/>
          </a:xfrm>
          <a:noFill/>
        </p:spPr>
      </p:pic>
      <p:pic>
        <p:nvPicPr>
          <p:cNvPr id="8" name="Content Placeholder 7" descr="A person smiling at camera&#10;&#10;Description automatically generated">
            <a:extLst>
              <a:ext uri="{FF2B5EF4-FFF2-40B4-BE49-F238E27FC236}">
                <a16:creationId xmlns:a16="http://schemas.microsoft.com/office/drawing/2014/main" id="{A24085E2-CDCE-BBEF-3E11-4E0BD00B13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7276"/>
          <a:stretch/>
        </p:blipFill>
        <p:spPr>
          <a:xfrm>
            <a:off x="6336000" y="1088721"/>
            <a:ext cx="4149333" cy="3751503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67901-5E78-97A8-98B3-E5B3BC1D5A93}"/>
              </a:ext>
            </a:extLst>
          </p:cNvPr>
          <p:cNvSpPr txBox="1"/>
          <p:nvPr/>
        </p:nvSpPr>
        <p:spPr>
          <a:xfrm>
            <a:off x="480000" y="5028945"/>
            <a:ext cx="4768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Angus Roberts</a:t>
            </a:r>
          </a:p>
          <a:p>
            <a:r>
              <a:rPr lang="en-US" sz="2400" dirty="0"/>
              <a:t>Senior Lecturer in Health Informatics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ABA3A-4880-F958-5EE1-2FE50947BD57}"/>
              </a:ext>
            </a:extLst>
          </p:cNvPr>
          <p:cNvSpPr txBox="1"/>
          <p:nvPr/>
        </p:nvSpPr>
        <p:spPr>
          <a:xfrm>
            <a:off x="6336000" y="5028945"/>
            <a:ext cx="4697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Jaya Chaturvedi</a:t>
            </a:r>
          </a:p>
          <a:p>
            <a:r>
              <a:rPr lang="en-US" sz="2400" dirty="0"/>
              <a:t>Research Associate in health related 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8992323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C44C-AA8B-394D-939D-4AFA4A09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is everywhere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444-05CE-92FC-78A0-D3563238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682348"/>
            <a:ext cx="6201216" cy="6104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F19B8-44ED-9F8B-9B8E-CC3F7E7E46F0}"/>
              </a:ext>
            </a:extLst>
          </p:cNvPr>
          <p:cNvSpPr txBox="1"/>
          <p:nvPr/>
        </p:nvSpPr>
        <p:spPr>
          <a:xfrm>
            <a:off x="7245264" y="5330952"/>
            <a:ext cx="336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Never Sleeps 10.0 from </a:t>
            </a:r>
            <a:r>
              <a:rPr lang="en-US" sz="2400" dirty="0" err="1"/>
              <a:t>domo.com</a:t>
            </a:r>
            <a:r>
              <a:rPr lang="en-US" sz="2400" dirty="0"/>
              <a:t> (April 2022)</a:t>
            </a:r>
          </a:p>
        </p:txBody>
      </p:sp>
    </p:spTree>
    <p:extLst>
      <p:ext uri="{BB962C8B-B14F-4D97-AF65-F5344CB8AC3E}">
        <p14:creationId xmlns:p14="http://schemas.microsoft.com/office/powerpoint/2010/main" val="6293816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4A0C-684A-3B7D-7C91-C47F0212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B3504E-7CE3-1C99-D763-43F173F95206}"/>
              </a:ext>
            </a:extLst>
          </p:cNvPr>
          <p:cNvGrpSpPr/>
          <p:nvPr/>
        </p:nvGrpSpPr>
        <p:grpSpPr>
          <a:xfrm>
            <a:off x="479999" y="1170938"/>
            <a:ext cx="10353315" cy="5307354"/>
            <a:chOff x="3186193" y="2060954"/>
            <a:chExt cx="7772400" cy="3804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AEB7D8-A658-A723-9DC3-0C9559DAD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193" y="2060954"/>
              <a:ext cx="7772400" cy="3804131"/>
            </a:xfrm>
            <a:prstGeom prst="rect">
              <a:avLst/>
            </a:prstGeom>
          </p:spPr>
        </p:pic>
        <p:pic>
          <p:nvPicPr>
            <p:cNvPr id="1026" name="Picture 2" descr="ChatGPT: Easily Explained">
              <a:extLst>
                <a:ext uri="{FF2B5EF4-FFF2-40B4-BE49-F238E27FC236}">
                  <a16:creationId xmlns:a16="http://schemas.microsoft.com/office/drawing/2014/main" id="{A5D966C1-7F0F-6CB9-B85C-F7A91F5B3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193" y="2060954"/>
              <a:ext cx="1170444" cy="117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2475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57A3-0C86-6213-F404-FE56DC7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590080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health records (EHRs) – structured and unstructured information</a:t>
            </a:r>
          </a:p>
        </p:txBody>
      </p:sp>
      <p:pic>
        <p:nvPicPr>
          <p:cNvPr id="2050" name="Picture 2" descr="Blood test deception (part 4/4) - Dave Hompes">
            <a:extLst>
              <a:ext uri="{FF2B5EF4-FFF2-40B4-BE49-F238E27FC236}">
                <a16:creationId xmlns:a16="http://schemas.microsoft.com/office/drawing/2014/main" id="{DF48AC3D-267D-7FCD-72B4-BC5634D3C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4" b="48150"/>
          <a:stretch/>
        </p:blipFill>
        <p:spPr bwMode="auto">
          <a:xfrm>
            <a:off x="437363" y="760838"/>
            <a:ext cx="3230829" cy="41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luence Mobile - SNOMED Confluence">
            <a:extLst>
              <a:ext uri="{FF2B5EF4-FFF2-40B4-BE49-F238E27FC236}">
                <a16:creationId xmlns:a16="http://schemas.microsoft.com/office/drawing/2014/main" id="{1DCD09BC-3144-C3E2-AF44-E86C14B4E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3" t="-4781" r="14314" b="4781"/>
          <a:stretch/>
        </p:blipFill>
        <p:spPr bwMode="auto">
          <a:xfrm>
            <a:off x="2152437" y="1620000"/>
            <a:ext cx="4119985" cy="52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13A563-BEF9-8CF3-8B94-20C96CB8F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46632"/>
          <a:stretch/>
        </p:blipFill>
        <p:spPr bwMode="auto">
          <a:xfrm>
            <a:off x="5839968" y="1463665"/>
            <a:ext cx="6047244" cy="393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221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6DEB-4588-133C-8398-2AACFB56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unstructured, textual information is in an EHR?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16E65-5FF0-D423-6003-897998BA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9" y="900000"/>
            <a:ext cx="10297729" cy="57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61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1C84A89-6C37-897D-80D3-C3022D45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An example – Mini Mental State Examinations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5D245-EC11-AA07-83BA-DFA7C4F36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r="14565" b="2"/>
          <a:stretch/>
        </p:blipFill>
        <p:spPr>
          <a:xfrm>
            <a:off x="0" y="1088721"/>
            <a:ext cx="5856000" cy="486056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FA8BC-F03A-F02A-623F-BD247CBE9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6" t="12192" r="-10887" b="7144"/>
          <a:stretch/>
        </p:blipFill>
        <p:spPr>
          <a:xfrm>
            <a:off x="6920883" y="1088356"/>
            <a:ext cx="5376333" cy="4860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7243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10359</TotalTime>
  <Words>101</Words>
  <Application>Microsoft Macintosh PowerPoint</Application>
  <PresentationFormat>Widescreen</PresentationFormat>
  <Paragraphs>17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Georgia</vt:lpstr>
      <vt:lpstr>KCL CTEL presentation template_180112</vt:lpstr>
      <vt:lpstr>Natural Language Processing  BHI Youth Awards</vt:lpstr>
      <vt:lpstr>Introduction</vt:lpstr>
      <vt:lpstr>Text is everywhere</vt:lpstr>
      <vt:lpstr>Generative AI</vt:lpstr>
      <vt:lpstr>Electronic health records (EHRs) – structured and unstructured information</vt:lpstr>
      <vt:lpstr>How much unstructured, textual information is in an EHR?</vt:lpstr>
      <vt:lpstr>An example – Mini Mental State Examinations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166</cp:revision>
  <dcterms:created xsi:type="dcterms:W3CDTF">2018-06-13T12:38:06Z</dcterms:created>
  <dcterms:modified xsi:type="dcterms:W3CDTF">2024-08-11T13:07:34Z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